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Lst>
  <p:sldSz cy="5143500" cx="9144000"/>
  <p:notesSz cx="6858000" cy="9144000"/>
  <p:embeddedFontLst>
    <p:embeddedFont>
      <p:font typeface="Roboto"/>
      <p:regular r:id="rId12"/>
      <p:bold r:id="rId13"/>
      <p:italic r:id="rId14"/>
      <p:boldItalic r:id="rId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Roboto-bold.fntdata"/><Relationship Id="rId12"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oboto-boldItalic.fntdata"/><Relationship Id="rId14"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7f302316ba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7f302316ba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7f302316ba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7f302316ba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Kai</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7f302316ba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7f302316ba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Johanna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7f302316ba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7f302316ba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Mary</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In order to ensure everyone does an equal share of responsibility for this project we have split up our group into two teams. A social and informational team. Our social team will have Kai, Johanna and Prapti. The informational team has devika, nayeli and mary. On each team, each member has 2 to 4 features to work on depending on how extenuating each feature is. They are in charge of the feature’s documentation, design, and implementation. On our social team, Kai is responsible for personal profile and scalability features. Johanna is in charge of the forum and scheduler. While Prapti is responsible for the friend group request feature. On the other hand, for our informational team, Devika is in charge of trail information, hazards, weather concerns and gear recommendations. Nayeli is in charge of maps, directions, trail recommendations and trail popularity. Lastly Mary is in charge of the filtering system, events near trails and personal health stats.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7f302316ba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7f302316ba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Prapti</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2.png"/><Relationship Id="rId5" Type="http://schemas.openxmlformats.org/officeDocument/2006/relationships/image" Target="../media/image4.png"/><Relationship Id="rId6"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2.png"/><Relationship Id="rId6" Type="http://schemas.openxmlformats.org/officeDocument/2006/relationships/image" Target="../media/image13.png"/><Relationship Id="rId7" Type="http://schemas.openxmlformats.org/officeDocument/2006/relationships/image" Target="../media/image8.png"/><Relationship Id="rId8"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TrailBuddy</a:t>
            </a:r>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Devika Mittal, Nayeli Zurita, Kai Nguyen, Mary Zeno, Johanna Johnsen, Prapti Singh</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id="73" name="Google Shape;73;p14"/>
          <p:cNvPicPr preferRelativeResize="0"/>
          <p:nvPr/>
        </p:nvPicPr>
        <p:blipFill rotWithShape="1">
          <a:blip r:embed="rId3">
            <a:alphaModFix/>
          </a:blip>
          <a:srcRect b="0" l="3367" r="1512" t="0"/>
          <a:stretch/>
        </p:blipFill>
        <p:spPr>
          <a:xfrm>
            <a:off x="1862175" y="3575875"/>
            <a:ext cx="2406825" cy="1567624"/>
          </a:xfrm>
          <a:prstGeom prst="rect">
            <a:avLst/>
          </a:prstGeom>
          <a:noFill/>
          <a:ln>
            <a:noFill/>
          </a:ln>
        </p:spPr>
      </p:pic>
      <p:sp>
        <p:nvSpPr>
          <p:cNvPr id="74" name="Google Shape;74;p1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Introduction</a:t>
            </a:r>
            <a:endParaRPr/>
          </a:p>
        </p:txBody>
      </p:sp>
      <p:sp>
        <p:nvSpPr>
          <p:cNvPr id="75" name="Google Shape;75;p14"/>
          <p:cNvSpPr txBox="1"/>
          <p:nvPr>
            <p:ph idx="1" type="body"/>
          </p:nvPr>
        </p:nvSpPr>
        <p:spPr>
          <a:xfrm>
            <a:off x="310100" y="1769550"/>
            <a:ext cx="6139800" cy="1741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TrailBuddy makes hiking for </a:t>
            </a:r>
            <a:r>
              <a:rPr lang="en"/>
              <a:t>beginners</a:t>
            </a:r>
            <a:r>
              <a:rPr lang="en"/>
              <a:t> safer and easier!</a:t>
            </a:r>
            <a:endParaRPr/>
          </a:p>
          <a:p>
            <a:pPr indent="0" lvl="0" marL="0" rtl="0" algn="l">
              <a:spcBef>
                <a:spcPts val="1200"/>
              </a:spcBef>
              <a:spcAft>
                <a:spcPts val="1200"/>
              </a:spcAft>
              <a:buNone/>
            </a:pPr>
            <a:r>
              <a:rPr lang="en"/>
              <a:t>Help students and young adults discover the natural wonders the New River and Blue ridge mountains has to offer in a safe group</a:t>
            </a:r>
            <a:endParaRPr/>
          </a:p>
        </p:txBody>
      </p:sp>
      <p:pic>
        <p:nvPicPr>
          <p:cNvPr id="76" name="Google Shape;76;p14"/>
          <p:cNvPicPr preferRelativeResize="0"/>
          <p:nvPr/>
        </p:nvPicPr>
        <p:blipFill rotWithShape="1">
          <a:blip r:embed="rId4">
            <a:alphaModFix/>
          </a:blip>
          <a:srcRect b="0" l="7278" r="0" t="0"/>
          <a:stretch/>
        </p:blipFill>
        <p:spPr>
          <a:xfrm>
            <a:off x="6792575" y="1673914"/>
            <a:ext cx="2351427" cy="1901960"/>
          </a:xfrm>
          <a:prstGeom prst="rect">
            <a:avLst/>
          </a:prstGeom>
          <a:noFill/>
          <a:ln>
            <a:noFill/>
          </a:ln>
        </p:spPr>
      </p:pic>
      <p:pic>
        <p:nvPicPr>
          <p:cNvPr id="77" name="Google Shape;77;p14"/>
          <p:cNvPicPr preferRelativeResize="0"/>
          <p:nvPr/>
        </p:nvPicPr>
        <p:blipFill>
          <a:blip r:embed="rId5">
            <a:alphaModFix/>
          </a:blip>
          <a:stretch>
            <a:fillRect/>
          </a:stretch>
        </p:blipFill>
        <p:spPr>
          <a:xfrm>
            <a:off x="6792575" y="3578000"/>
            <a:ext cx="2351437" cy="1567625"/>
          </a:xfrm>
          <a:prstGeom prst="rect">
            <a:avLst/>
          </a:prstGeom>
          <a:noFill/>
          <a:ln>
            <a:noFill/>
          </a:ln>
        </p:spPr>
      </p:pic>
      <p:pic>
        <p:nvPicPr>
          <p:cNvPr id="78" name="Google Shape;78;p14"/>
          <p:cNvPicPr preferRelativeResize="0"/>
          <p:nvPr/>
        </p:nvPicPr>
        <p:blipFill rotWithShape="1">
          <a:blip r:embed="rId6">
            <a:alphaModFix/>
          </a:blip>
          <a:srcRect b="0" l="0" r="0" t="0"/>
          <a:stretch/>
        </p:blipFill>
        <p:spPr>
          <a:xfrm>
            <a:off x="4269000" y="3575875"/>
            <a:ext cx="2523574" cy="1567626"/>
          </a:xfrm>
          <a:prstGeom prst="rect">
            <a:avLst/>
          </a:prstGeom>
          <a:noFill/>
          <a:ln>
            <a:noFill/>
          </a:ln>
        </p:spPr>
      </p:pic>
      <p:pic>
        <p:nvPicPr>
          <p:cNvPr id="79" name="Google Shape;79;p14"/>
          <p:cNvPicPr preferRelativeResize="0"/>
          <p:nvPr/>
        </p:nvPicPr>
        <p:blipFill rotWithShape="1">
          <a:blip r:embed="rId7">
            <a:alphaModFix/>
          </a:blip>
          <a:srcRect b="0" l="18591" r="19207" t="0"/>
          <a:stretch/>
        </p:blipFill>
        <p:spPr>
          <a:xfrm>
            <a:off x="2" y="3575875"/>
            <a:ext cx="1862179" cy="1567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Features: Informational</a:t>
            </a:r>
            <a:endParaRPr/>
          </a:p>
        </p:txBody>
      </p:sp>
      <p:pic>
        <p:nvPicPr>
          <p:cNvPr id="85" name="Google Shape;85;p15"/>
          <p:cNvPicPr preferRelativeResize="0"/>
          <p:nvPr/>
        </p:nvPicPr>
        <p:blipFill>
          <a:blip r:embed="rId3">
            <a:alphaModFix/>
          </a:blip>
          <a:stretch>
            <a:fillRect/>
          </a:stretch>
        </p:blipFill>
        <p:spPr>
          <a:xfrm>
            <a:off x="4914425" y="1883138"/>
            <a:ext cx="1671124" cy="1671150"/>
          </a:xfrm>
          <a:prstGeom prst="rect">
            <a:avLst/>
          </a:prstGeom>
          <a:noFill/>
          <a:ln>
            <a:noFill/>
          </a:ln>
        </p:spPr>
      </p:pic>
      <p:pic>
        <p:nvPicPr>
          <p:cNvPr id="86" name="Google Shape;86;p15"/>
          <p:cNvPicPr preferRelativeResize="0"/>
          <p:nvPr/>
        </p:nvPicPr>
        <p:blipFill rotWithShape="1">
          <a:blip r:embed="rId4">
            <a:alphaModFix/>
          </a:blip>
          <a:srcRect b="0" l="0" r="0" t="0"/>
          <a:stretch/>
        </p:blipFill>
        <p:spPr>
          <a:xfrm>
            <a:off x="471925" y="1883150"/>
            <a:ext cx="1671124" cy="1671124"/>
          </a:xfrm>
          <a:prstGeom prst="rect">
            <a:avLst/>
          </a:prstGeom>
          <a:noFill/>
          <a:ln>
            <a:noFill/>
          </a:ln>
        </p:spPr>
      </p:pic>
      <p:pic>
        <p:nvPicPr>
          <p:cNvPr id="87" name="Google Shape;87;p15"/>
          <p:cNvPicPr preferRelativeResize="0"/>
          <p:nvPr/>
        </p:nvPicPr>
        <p:blipFill>
          <a:blip r:embed="rId5">
            <a:alphaModFix/>
          </a:blip>
          <a:stretch>
            <a:fillRect/>
          </a:stretch>
        </p:blipFill>
        <p:spPr>
          <a:xfrm>
            <a:off x="2574650" y="1905475"/>
            <a:ext cx="1671124" cy="1671124"/>
          </a:xfrm>
          <a:prstGeom prst="rect">
            <a:avLst/>
          </a:prstGeom>
          <a:noFill/>
          <a:ln>
            <a:noFill/>
          </a:ln>
        </p:spPr>
      </p:pic>
      <p:pic>
        <p:nvPicPr>
          <p:cNvPr id="88" name="Google Shape;88;p15"/>
          <p:cNvPicPr preferRelativeResize="0"/>
          <p:nvPr/>
        </p:nvPicPr>
        <p:blipFill>
          <a:blip r:embed="rId6">
            <a:alphaModFix/>
          </a:blip>
          <a:stretch>
            <a:fillRect/>
          </a:stretch>
        </p:blipFill>
        <p:spPr>
          <a:xfrm>
            <a:off x="7115625" y="1759712"/>
            <a:ext cx="1671124" cy="1671124"/>
          </a:xfrm>
          <a:prstGeom prst="rect">
            <a:avLst/>
          </a:prstGeom>
          <a:noFill/>
          <a:ln>
            <a:noFill/>
          </a:ln>
        </p:spPr>
      </p:pic>
      <p:sp>
        <p:nvSpPr>
          <p:cNvPr id="89" name="Google Shape;89;p15"/>
          <p:cNvSpPr txBox="1"/>
          <p:nvPr/>
        </p:nvSpPr>
        <p:spPr>
          <a:xfrm>
            <a:off x="290825" y="3576600"/>
            <a:ext cx="2043000" cy="12060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SzPts val="1300"/>
              <a:buFont typeface="Roboto"/>
              <a:buChar char="➔"/>
            </a:pPr>
            <a:r>
              <a:rPr lang="en" sz="1300">
                <a:latin typeface="Roboto"/>
                <a:ea typeface="Roboto"/>
                <a:cs typeface="Roboto"/>
                <a:sym typeface="Roboto"/>
              </a:rPr>
              <a:t>Trail information</a:t>
            </a:r>
            <a:endParaRPr sz="1300">
              <a:latin typeface="Roboto"/>
              <a:ea typeface="Roboto"/>
              <a:cs typeface="Roboto"/>
              <a:sym typeface="Roboto"/>
            </a:endParaRPr>
          </a:p>
          <a:p>
            <a:pPr indent="-311150" lvl="0" marL="457200" marR="0" rtl="0" algn="l">
              <a:lnSpc>
                <a:spcPct val="115000"/>
              </a:lnSpc>
              <a:spcBef>
                <a:spcPts val="0"/>
              </a:spcBef>
              <a:spcAft>
                <a:spcPts val="0"/>
              </a:spcAft>
              <a:buSzPts val="1300"/>
              <a:buFont typeface="Roboto"/>
              <a:buChar char="➔"/>
            </a:pPr>
            <a:r>
              <a:rPr lang="en" sz="1300">
                <a:latin typeface="Roboto"/>
                <a:ea typeface="Roboto"/>
                <a:cs typeface="Roboto"/>
                <a:sym typeface="Roboto"/>
              </a:rPr>
              <a:t>Trail hazards </a:t>
            </a:r>
            <a:endParaRPr sz="1300">
              <a:latin typeface="Roboto"/>
              <a:ea typeface="Roboto"/>
              <a:cs typeface="Roboto"/>
              <a:sym typeface="Roboto"/>
            </a:endParaRPr>
          </a:p>
          <a:p>
            <a:pPr indent="-311150" lvl="0" marL="457200" marR="0" rtl="0" algn="l">
              <a:lnSpc>
                <a:spcPct val="115000"/>
              </a:lnSpc>
              <a:spcBef>
                <a:spcPts val="0"/>
              </a:spcBef>
              <a:spcAft>
                <a:spcPts val="0"/>
              </a:spcAft>
              <a:buSzPts val="1300"/>
              <a:buFont typeface="Roboto"/>
              <a:buChar char="➔"/>
            </a:pPr>
            <a:r>
              <a:rPr lang="en" sz="1300">
                <a:latin typeface="Roboto"/>
                <a:ea typeface="Roboto"/>
                <a:cs typeface="Roboto"/>
                <a:sym typeface="Roboto"/>
              </a:rPr>
              <a:t>Weather concerns </a:t>
            </a:r>
            <a:endParaRPr sz="1300">
              <a:latin typeface="Roboto"/>
              <a:ea typeface="Roboto"/>
              <a:cs typeface="Roboto"/>
              <a:sym typeface="Roboto"/>
            </a:endParaRPr>
          </a:p>
          <a:p>
            <a:pPr indent="-311150" lvl="0" marL="457200" marR="0" rtl="0" algn="l">
              <a:lnSpc>
                <a:spcPct val="115000"/>
              </a:lnSpc>
              <a:spcBef>
                <a:spcPts val="0"/>
              </a:spcBef>
              <a:spcAft>
                <a:spcPts val="0"/>
              </a:spcAft>
              <a:buSzPts val="1300"/>
              <a:buFont typeface="Roboto"/>
              <a:buChar char="➔"/>
            </a:pPr>
            <a:r>
              <a:rPr lang="en" sz="1300">
                <a:latin typeface="Roboto"/>
                <a:ea typeface="Roboto"/>
                <a:cs typeface="Roboto"/>
                <a:sym typeface="Roboto"/>
              </a:rPr>
              <a:t>Gear recommendations</a:t>
            </a:r>
            <a:endParaRPr sz="1300">
              <a:latin typeface="Roboto"/>
              <a:ea typeface="Roboto"/>
              <a:cs typeface="Roboto"/>
              <a:sym typeface="Roboto"/>
            </a:endParaRPr>
          </a:p>
        </p:txBody>
      </p:sp>
      <p:sp>
        <p:nvSpPr>
          <p:cNvPr id="90" name="Google Shape;90;p15"/>
          <p:cNvSpPr txBox="1"/>
          <p:nvPr/>
        </p:nvSpPr>
        <p:spPr>
          <a:xfrm>
            <a:off x="7068926" y="3684100"/>
            <a:ext cx="1784100" cy="4374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SzPts val="1300"/>
              <a:buFont typeface="Roboto"/>
              <a:buChar char="➔"/>
            </a:pPr>
            <a:r>
              <a:rPr lang="en" sz="1300">
                <a:latin typeface="Roboto"/>
                <a:ea typeface="Roboto"/>
                <a:cs typeface="Roboto"/>
                <a:sym typeface="Roboto"/>
              </a:rPr>
              <a:t>P</a:t>
            </a:r>
            <a:r>
              <a:rPr lang="en" sz="1300">
                <a:latin typeface="Roboto"/>
                <a:ea typeface="Roboto"/>
                <a:cs typeface="Roboto"/>
                <a:sym typeface="Roboto"/>
              </a:rPr>
              <a:t>ersonal health stats</a:t>
            </a:r>
            <a:endParaRPr sz="1300">
              <a:latin typeface="Roboto"/>
              <a:ea typeface="Roboto"/>
              <a:cs typeface="Roboto"/>
              <a:sym typeface="Roboto"/>
            </a:endParaRPr>
          </a:p>
        </p:txBody>
      </p:sp>
      <p:sp>
        <p:nvSpPr>
          <p:cNvPr id="91" name="Google Shape;91;p15"/>
          <p:cNvSpPr txBox="1"/>
          <p:nvPr/>
        </p:nvSpPr>
        <p:spPr>
          <a:xfrm>
            <a:off x="2385050" y="3735600"/>
            <a:ext cx="2043000" cy="8880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SzPts val="1300"/>
              <a:buFont typeface="Roboto"/>
              <a:buChar char="➔"/>
            </a:pPr>
            <a:r>
              <a:rPr lang="en" sz="1300">
                <a:latin typeface="Roboto"/>
                <a:ea typeface="Roboto"/>
                <a:cs typeface="Roboto"/>
                <a:sym typeface="Roboto"/>
              </a:rPr>
              <a:t>Map</a:t>
            </a:r>
            <a:endParaRPr sz="1300">
              <a:latin typeface="Roboto"/>
              <a:ea typeface="Roboto"/>
              <a:cs typeface="Roboto"/>
              <a:sym typeface="Roboto"/>
            </a:endParaRPr>
          </a:p>
          <a:p>
            <a:pPr indent="-311150" lvl="0" marL="457200" marR="0" rtl="0" algn="l">
              <a:lnSpc>
                <a:spcPct val="115000"/>
              </a:lnSpc>
              <a:spcBef>
                <a:spcPts val="0"/>
              </a:spcBef>
              <a:spcAft>
                <a:spcPts val="0"/>
              </a:spcAft>
              <a:buSzPts val="1300"/>
              <a:buFont typeface="Roboto"/>
              <a:buChar char="➔"/>
            </a:pPr>
            <a:r>
              <a:rPr lang="en" sz="1300">
                <a:latin typeface="Roboto"/>
                <a:ea typeface="Roboto"/>
                <a:cs typeface="Roboto"/>
                <a:sym typeface="Roboto"/>
              </a:rPr>
              <a:t>Directions</a:t>
            </a:r>
            <a:endParaRPr sz="1300">
              <a:latin typeface="Roboto"/>
              <a:ea typeface="Roboto"/>
              <a:cs typeface="Roboto"/>
              <a:sym typeface="Roboto"/>
            </a:endParaRPr>
          </a:p>
        </p:txBody>
      </p:sp>
      <p:sp>
        <p:nvSpPr>
          <p:cNvPr id="92" name="Google Shape;92;p15"/>
          <p:cNvSpPr txBox="1"/>
          <p:nvPr/>
        </p:nvSpPr>
        <p:spPr>
          <a:xfrm>
            <a:off x="4726625" y="3684125"/>
            <a:ext cx="2388900" cy="13650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SzPts val="1300"/>
              <a:buFont typeface="Roboto"/>
              <a:buChar char="➔"/>
            </a:pPr>
            <a:r>
              <a:rPr lang="en" sz="1300">
                <a:latin typeface="Roboto"/>
                <a:ea typeface="Roboto"/>
                <a:cs typeface="Roboto"/>
                <a:sym typeface="Roboto"/>
              </a:rPr>
              <a:t>T</a:t>
            </a:r>
            <a:r>
              <a:rPr lang="en" sz="1300">
                <a:latin typeface="Roboto"/>
                <a:ea typeface="Roboto"/>
                <a:cs typeface="Roboto"/>
                <a:sym typeface="Roboto"/>
              </a:rPr>
              <a:t>rail recommendations</a:t>
            </a:r>
            <a:endParaRPr sz="1300">
              <a:latin typeface="Roboto"/>
              <a:ea typeface="Roboto"/>
              <a:cs typeface="Roboto"/>
              <a:sym typeface="Roboto"/>
            </a:endParaRPr>
          </a:p>
          <a:p>
            <a:pPr indent="-311150" lvl="0" marL="457200" marR="0" rtl="0" algn="l">
              <a:lnSpc>
                <a:spcPct val="115000"/>
              </a:lnSpc>
              <a:spcBef>
                <a:spcPts val="0"/>
              </a:spcBef>
              <a:spcAft>
                <a:spcPts val="0"/>
              </a:spcAft>
              <a:buSzPts val="1300"/>
              <a:buFont typeface="Roboto"/>
              <a:buChar char="➔"/>
            </a:pPr>
            <a:r>
              <a:rPr lang="en" sz="1300">
                <a:latin typeface="Roboto"/>
                <a:ea typeface="Roboto"/>
                <a:cs typeface="Roboto"/>
                <a:sym typeface="Roboto"/>
              </a:rPr>
              <a:t>Trail popularity</a:t>
            </a:r>
            <a:endParaRPr sz="1300">
              <a:latin typeface="Roboto"/>
              <a:ea typeface="Roboto"/>
              <a:cs typeface="Roboto"/>
              <a:sym typeface="Roboto"/>
            </a:endParaRPr>
          </a:p>
          <a:p>
            <a:pPr indent="-311150" lvl="0" marL="457200" marR="0" rtl="0" algn="l">
              <a:lnSpc>
                <a:spcPct val="115000"/>
              </a:lnSpc>
              <a:spcBef>
                <a:spcPts val="0"/>
              </a:spcBef>
              <a:spcAft>
                <a:spcPts val="0"/>
              </a:spcAft>
              <a:buSzPts val="1300"/>
              <a:buFont typeface="Roboto"/>
              <a:buChar char="➔"/>
            </a:pPr>
            <a:r>
              <a:rPr lang="en" sz="1300">
                <a:latin typeface="Roboto"/>
                <a:ea typeface="Roboto"/>
                <a:cs typeface="Roboto"/>
                <a:sym typeface="Roboto"/>
              </a:rPr>
              <a:t>Filtering based on criteria</a:t>
            </a:r>
            <a:endParaRPr sz="1300">
              <a:latin typeface="Roboto"/>
              <a:ea typeface="Roboto"/>
              <a:cs typeface="Roboto"/>
              <a:sym typeface="Roboto"/>
            </a:endParaRPr>
          </a:p>
          <a:p>
            <a:pPr indent="-311150" lvl="0" marL="457200" marR="0" rtl="0" algn="l">
              <a:lnSpc>
                <a:spcPct val="115000"/>
              </a:lnSpc>
              <a:spcBef>
                <a:spcPts val="0"/>
              </a:spcBef>
              <a:spcAft>
                <a:spcPts val="0"/>
              </a:spcAft>
              <a:buSzPts val="1300"/>
              <a:buFont typeface="Roboto"/>
              <a:buChar char="➔"/>
            </a:pPr>
            <a:r>
              <a:rPr lang="en" sz="1300">
                <a:latin typeface="Roboto"/>
                <a:ea typeface="Roboto"/>
                <a:cs typeface="Roboto"/>
                <a:sym typeface="Roboto"/>
              </a:rPr>
              <a:t>Events near trails</a:t>
            </a:r>
            <a:endParaRPr sz="130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6"/>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Features: Social</a:t>
            </a:r>
            <a:endParaRPr/>
          </a:p>
        </p:txBody>
      </p:sp>
      <p:sp>
        <p:nvSpPr>
          <p:cNvPr id="98" name="Google Shape;98;p16"/>
          <p:cNvSpPr txBox="1"/>
          <p:nvPr>
            <p:ph idx="1" type="body"/>
          </p:nvPr>
        </p:nvSpPr>
        <p:spPr>
          <a:xfrm>
            <a:off x="-290100" y="3212375"/>
            <a:ext cx="8222100" cy="1416900"/>
          </a:xfrm>
          <a:prstGeom prst="rect">
            <a:avLst/>
          </a:prstGeom>
        </p:spPr>
        <p:txBody>
          <a:bodyPr anchorCtr="0" anchor="t" bIns="91425" lIns="91425" spcFirstLastPara="1" rIns="91425" wrap="square" tIns="91425">
            <a:normAutofit fontScale="47500" lnSpcReduction="20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99" name="Google Shape;99;p16"/>
          <p:cNvPicPr preferRelativeResize="0"/>
          <p:nvPr/>
        </p:nvPicPr>
        <p:blipFill>
          <a:blip r:embed="rId3">
            <a:alphaModFix/>
          </a:blip>
          <a:stretch>
            <a:fillRect/>
          </a:stretch>
        </p:blipFill>
        <p:spPr>
          <a:xfrm>
            <a:off x="336763" y="1966038"/>
            <a:ext cx="939124" cy="939124"/>
          </a:xfrm>
          <a:prstGeom prst="rect">
            <a:avLst/>
          </a:prstGeom>
          <a:noFill/>
          <a:ln>
            <a:noFill/>
          </a:ln>
        </p:spPr>
      </p:pic>
      <p:sp>
        <p:nvSpPr>
          <p:cNvPr id="100" name="Google Shape;100;p16"/>
          <p:cNvSpPr txBox="1"/>
          <p:nvPr/>
        </p:nvSpPr>
        <p:spPr>
          <a:xfrm>
            <a:off x="-83450" y="2955375"/>
            <a:ext cx="16674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Personal Profile</a:t>
            </a:r>
            <a:endParaRPr b="1">
              <a:latin typeface="Roboto"/>
              <a:ea typeface="Roboto"/>
              <a:cs typeface="Roboto"/>
              <a:sym typeface="Roboto"/>
            </a:endParaRPr>
          </a:p>
        </p:txBody>
      </p:sp>
      <p:pic>
        <p:nvPicPr>
          <p:cNvPr id="101" name="Google Shape;101;p16"/>
          <p:cNvPicPr preferRelativeResize="0"/>
          <p:nvPr/>
        </p:nvPicPr>
        <p:blipFill>
          <a:blip r:embed="rId4">
            <a:alphaModFix/>
          </a:blip>
          <a:stretch>
            <a:fillRect/>
          </a:stretch>
        </p:blipFill>
        <p:spPr>
          <a:xfrm>
            <a:off x="6159513" y="3894488"/>
            <a:ext cx="1253925" cy="815038"/>
          </a:xfrm>
          <a:prstGeom prst="rect">
            <a:avLst/>
          </a:prstGeom>
          <a:noFill/>
          <a:ln>
            <a:noFill/>
          </a:ln>
        </p:spPr>
      </p:pic>
      <p:sp>
        <p:nvSpPr>
          <p:cNvPr id="102" name="Google Shape;102;p16"/>
          <p:cNvSpPr txBox="1"/>
          <p:nvPr/>
        </p:nvSpPr>
        <p:spPr>
          <a:xfrm>
            <a:off x="2900100" y="2987325"/>
            <a:ext cx="16674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Forum / Chat</a:t>
            </a:r>
            <a:endParaRPr b="1">
              <a:latin typeface="Roboto"/>
              <a:ea typeface="Roboto"/>
              <a:cs typeface="Roboto"/>
              <a:sym typeface="Roboto"/>
            </a:endParaRPr>
          </a:p>
        </p:txBody>
      </p:sp>
      <p:pic>
        <p:nvPicPr>
          <p:cNvPr id="103" name="Google Shape;103;p16"/>
          <p:cNvPicPr preferRelativeResize="0"/>
          <p:nvPr/>
        </p:nvPicPr>
        <p:blipFill>
          <a:blip r:embed="rId5">
            <a:alphaModFix/>
          </a:blip>
          <a:stretch>
            <a:fillRect/>
          </a:stretch>
        </p:blipFill>
        <p:spPr>
          <a:xfrm>
            <a:off x="6216850" y="1789775"/>
            <a:ext cx="1139250" cy="1139250"/>
          </a:xfrm>
          <a:prstGeom prst="rect">
            <a:avLst/>
          </a:prstGeom>
          <a:noFill/>
          <a:ln>
            <a:noFill/>
          </a:ln>
        </p:spPr>
      </p:pic>
      <p:sp>
        <p:nvSpPr>
          <p:cNvPr id="104" name="Google Shape;104;p16"/>
          <p:cNvSpPr txBox="1"/>
          <p:nvPr/>
        </p:nvSpPr>
        <p:spPr>
          <a:xfrm>
            <a:off x="6005863" y="2869350"/>
            <a:ext cx="16674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Friend/group request feature</a:t>
            </a:r>
            <a:endParaRPr b="1">
              <a:latin typeface="Roboto"/>
              <a:ea typeface="Roboto"/>
              <a:cs typeface="Roboto"/>
              <a:sym typeface="Roboto"/>
            </a:endParaRPr>
          </a:p>
        </p:txBody>
      </p:sp>
      <p:sp>
        <p:nvSpPr>
          <p:cNvPr id="105" name="Google Shape;105;p16"/>
          <p:cNvSpPr txBox="1"/>
          <p:nvPr/>
        </p:nvSpPr>
        <p:spPr>
          <a:xfrm>
            <a:off x="5972300" y="4754425"/>
            <a:ext cx="16674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Friend match</a:t>
            </a:r>
            <a:endParaRPr b="1">
              <a:latin typeface="Roboto"/>
              <a:ea typeface="Roboto"/>
              <a:cs typeface="Roboto"/>
              <a:sym typeface="Roboto"/>
            </a:endParaRPr>
          </a:p>
        </p:txBody>
      </p:sp>
      <p:pic>
        <p:nvPicPr>
          <p:cNvPr id="106" name="Google Shape;106;p16"/>
          <p:cNvPicPr preferRelativeResize="0"/>
          <p:nvPr/>
        </p:nvPicPr>
        <p:blipFill>
          <a:blip r:embed="rId6">
            <a:alphaModFix/>
          </a:blip>
          <a:stretch>
            <a:fillRect/>
          </a:stretch>
        </p:blipFill>
        <p:spPr>
          <a:xfrm>
            <a:off x="145050" y="3561879"/>
            <a:ext cx="1139250" cy="1139271"/>
          </a:xfrm>
          <a:prstGeom prst="rect">
            <a:avLst/>
          </a:prstGeom>
          <a:noFill/>
          <a:ln>
            <a:noFill/>
          </a:ln>
        </p:spPr>
      </p:pic>
      <p:sp>
        <p:nvSpPr>
          <p:cNvPr id="107" name="Google Shape;107;p16"/>
          <p:cNvSpPr txBox="1"/>
          <p:nvPr/>
        </p:nvSpPr>
        <p:spPr>
          <a:xfrm>
            <a:off x="-152400" y="4728450"/>
            <a:ext cx="16674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Scheduler</a:t>
            </a:r>
            <a:endParaRPr b="1">
              <a:latin typeface="Roboto"/>
              <a:ea typeface="Roboto"/>
              <a:cs typeface="Roboto"/>
              <a:sym typeface="Roboto"/>
            </a:endParaRPr>
          </a:p>
        </p:txBody>
      </p:sp>
      <p:pic>
        <p:nvPicPr>
          <p:cNvPr id="108" name="Google Shape;108;p16"/>
          <p:cNvPicPr preferRelativeResize="0"/>
          <p:nvPr/>
        </p:nvPicPr>
        <p:blipFill>
          <a:blip r:embed="rId7">
            <a:alphaModFix/>
          </a:blip>
          <a:stretch>
            <a:fillRect/>
          </a:stretch>
        </p:blipFill>
        <p:spPr>
          <a:xfrm>
            <a:off x="3266600" y="3561900"/>
            <a:ext cx="1139226" cy="1139226"/>
          </a:xfrm>
          <a:prstGeom prst="rect">
            <a:avLst/>
          </a:prstGeom>
          <a:noFill/>
          <a:ln>
            <a:noFill/>
          </a:ln>
        </p:spPr>
      </p:pic>
      <p:sp>
        <p:nvSpPr>
          <p:cNvPr id="109" name="Google Shape;109;p16"/>
          <p:cNvSpPr txBox="1"/>
          <p:nvPr/>
        </p:nvSpPr>
        <p:spPr>
          <a:xfrm>
            <a:off x="3052500" y="4599775"/>
            <a:ext cx="1855500" cy="65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Scalability (non-functional)</a:t>
            </a:r>
            <a:endParaRPr b="1">
              <a:latin typeface="Roboto"/>
              <a:ea typeface="Roboto"/>
              <a:cs typeface="Roboto"/>
              <a:sym typeface="Roboto"/>
            </a:endParaRPr>
          </a:p>
        </p:txBody>
      </p:sp>
      <p:sp>
        <p:nvSpPr>
          <p:cNvPr id="110" name="Google Shape;110;p16"/>
          <p:cNvSpPr txBox="1"/>
          <p:nvPr/>
        </p:nvSpPr>
        <p:spPr>
          <a:xfrm>
            <a:off x="1351375" y="2055738"/>
            <a:ext cx="1813500" cy="103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Roboto"/>
                <a:ea typeface="Roboto"/>
                <a:cs typeface="Roboto"/>
                <a:sym typeface="Roboto"/>
              </a:rPr>
              <a:t>- User registration/login</a:t>
            </a:r>
            <a:endParaRPr sz="1100">
              <a:latin typeface="Roboto"/>
              <a:ea typeface="Roboto"/>
              <a:cs typeface="Roboto"/>
              <a:sym typeface="Roboto"/>
            </a:endParaRPr>
          </a:p>
          <a:p>
            <a:pPr indent="0" lvl="0" marL="0" rtl="0" algn="ctr">
              <a:spcBef>
                <a:spcPts val="0"/>
              </a:spcBef>
              <a:spcAft>
                <a:spcPts val="0"/>
              </a:spcAft>
              <a:buNone/>
            </a:pPr>
            <a:r>
              <a:rPr lang="en" sz="1100">
                <a:latin typeface="Roboto"/>
                <a:ea typeface="Roboto"/>
                <a:cs typeface="Roboto"/>
                <a:sym typeface="Roboto"/>
              </a:rPr>
              <a:t>- User info storage </a:t>
            </a:r>
            <a:endParaRPr sz="1100">
              <a:latin typeface="Roboto"/>
              <a:ea typeface="Roboto"/>
              <a:cs typeface="Roboto"/>
              <a:sym typeface="Roboto"/>
            </a:endParaRPr>
          </a:p>
          <a:p>
            <a:pPr indent="0" lvl="0" marL="0" rtl="0" algn="ctr">
              <a:spcBef>
                <a:spcPts val="0"/>
              </a:spcBef>
              <a:spcAft>
                <a:spcPts val="0"/>
              </a:spcAft>
              <a:buNone/>
            </a:pPr>
            <a:r>
              <a:rPr lang="en" sz="1100">
                <a:latin typeface="Roboto"/>
                <a:ea typeface="Roboto"/>
                <a:cs typeface="Roboto"/>
                <a:sym typeface="Roboto"/>
              </a:rPr>
              <a:t>- Privacy settings for profile information</a:t>
            </a:r>
            <a:endParaRPr sz="1100">
              <a:latin typeface="Roboto"/>
              <a:ea typeface="Roboto"/>
              <a:cs typeface="Roboto"/>
              <a:sym typeface="Roboto"/>
            </a:endParaRPr>
          </a:p>
          <a:p>
            <a:pPr indent="0" lvl="0" marL="0" rtl="0" algn="l">
              <a:spcBef>
                <a:spcPts val="0"/>
              </a:spcBef>
              <a:spcAft>
                <a:spcPts val="0"/>
              </a:spcAft>
              <a:buNone/>
            </a:pPr>
            <a:r>
              <a:t/>
            </a:r>
            <a:endParaRPr sz="1100">
              <a:latin typeface="Roboto"/>
              <a:ea typeface="Roboto"/>
              <a:cs typeface="Roboto"/>
              <a:sym typeface="Roboto"/>
            </a:endParaRPr>
          </a:p>
        </p:txBody>
      </p:sp>
      <p:sp>
        <p:nvSpPr>
          <p:cNvPr id="111" name="Google Shape;111;p16"/>
          <p:cNvSpPr txBox="1"/>
          <p:nvPr/>
        </p:nvSpPr>
        <p:spPr>
          <a:xfrm>
            <a:off x="7279900" y="2008438"/>
            <a:ext cx="1919100" cy="93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Roboto"/>
                <a:ea typeface="Roboto"/>
                <a:cs typeface="Roboto"/>
                <a:sym typeface="Roboto"/>
              </a:rPr>
              <a:t>- </a:t>
            </a:r>
            <a:r>
              <a:rPr lang="en" sz="1100">
                <a:latin typeface="Roboto"/>
                <a:ea typeface="Roboto"/>
                <a:cs typeface="Roboto"/>
                <a:sym typeface="Roboto"/>
              </a:rPr>
              <a:t>Sending friend/group join requests.</a:t>
            </a:r>
            <a:endParaRPr sz="1100">
              <a:latin typeface="Roboto"/>
              <a:ea typeface="Roboto"/>
              <a:cs typeface="Roboto"/>
              <a:sym typeface="Roboto"/>
            </a:endParaRPr>
          </a:p>
          <a:p>
            <a:pPr indent="0" lvl="0" marL="0" rtl="0" algn="ctr">
              <a:spcBef>
                <a:spcPts val="0"/>
              </a:spcBef>
              <a:spcAft>
                <a:spcPts val="0"/>
              </a:spcAft>
              <a:buNone/>
            </a:pPr>
            <a:r>
              <a:rPr lang="en" sz="1100">
                <a:latin typeface="Roboto"/>
                <a:ea typeface="Roboto"/>
                <a:cs typeface="Roboto"/>
                <a:sym typeface="Roboto"/>
              </a:rPr>
              <a:t>- Notification system </a:t>
            </a:r>
            <a:endParaRPr sz="1100">
              <a:latin typeface="Roboto"/>
              <a:ea typeface="Roboto"/>
              <a:cs typeface="Roboto"/>
              <a:sym typeface="Roboto"/>
            </a:endParaRPr>
          </a:p>
          <a:p>
            <a:pPr indent="0" lvl="0" marL="0" rtl="0" algn="ctr">
              <a:spcBef>
                <a:spcPts val="0"/>
              </a:spcBef>
              <a:spcAft>
                <a:spcPts val="0"/>
              </a:spcAft>
              <a:buNone/>
            </a:pPr>
            <a:r>
              <a:rPr lang="en" sz="1100">
                <a:latin typeface="Roboto"/>
                <a:ea typeface="Roboto"/>
                <a:cs typeface="Roboto"/>
                <a:sym typeface="Roboto"/>
              </a:rPr>
              <a:t>for requests.</a:t>
            </a:r>
            <a:endParaRPr sz="1100">
              <a:latin typeface="Roboto"/>
              <a:ea typeface="Roboto"/>
              <a:cs typeface="Roboto"/>
              <a:sym typeface="Roboto"/>
            </a:endParaRPr>
          </a:p>
          <a:p>
            <a:pPr indent="0" lvl="0" marL="0" rtl="0" algn="ctr">
              <a:spcBef>
                <a:spcPts val="0"/>
              </a:spcBef>
              <a:spcAft>
                <a:spcPts val="0"/>
              </a:spcAft>
              <a:buNone/>
            </a:pPr>
            <a:r>
              <a:t/>
            </a:r>
            <a:endParaRPr sz="1100">
              <a:latin typeface="Roboto"/>
              <a:ea typeface="Roboto"/>
              <a:cs typeface="Roboto"/>
              <a:sym typeface="Roboto"/>
            </a:endParaRPr>
          </a:p>
          <a:p>
            <a:pPr indent="0" lvl="0" marL="0" rtl="0" algn="l">
              <a:spcBef>
                <a:spcPts val="0"/>
              </a:spcBef>
              <a:spcAft>
                <a:spcPts val="0"/>
              </a:spcAft>
              <a:buNone/>
            </a:pPr>
            <a:r>
              <a:t/>
            </a:r>
            <a:endParaRPr sz="1100">
              <a:latin typeface="Roboto"/>
              <a:ea typeface="Roboto"/>
              <a:cs typeface="Roboto"/>
              <a:sym typeface="Roboto"/>
            </a:endParaRPr>
          </a:p>
        </p:txBody>
      </p:sp>
      <p:sp>
        <p:nvSpPr>
          <p:cNvPr id="112" name="Google Shape;112;p16"/>
          <p:cNvSpPr txBox="1"/>
          <p:nvPr/>
        </p:nvSpPr>
        <p:spPr>
          <a:xfrm>
            <a:off x="4300937" y="1908325"/>
            <a:ext cx="1919100" cy="149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Roboto"/>
                <a:ea typeface="Roboto"/>
                <a:cs typeface="Roboto"/>
                <a:sym typeface="Roboto"/>
              </a:rPr>
              <a:t>- Creation/m</a:t>
            </a:r>
            <a:r>
              <a:rPr lang="en" sz="1100">
                <a:latin typeface="Roboto"/>
                <a:ea typeface="Roboto"/>
                <a:cs typeface="Roboto"/>
                <a:sym typeface="Roboto"/>
              </a:rPr>
              <a:t>anagement of discussion threads</a:t>
            </a:r>
            <a:endParaRPr sz="1100">
              <a:latin typeface="Roboto"/>
              <a:ea typeface="Roboto"/>
              <a:cs typeface="Roboto"/>
              <a:sym typeface="Roboto"/>
            </a:endParaRPr>
          </a:p>
          <a:p>
            <a:pPr indent="0" lvl="0" marL="0" rtl="0" algn="ctr">
              <a:spcBef>
                <a:spcPts val="0"/>
              </a:spcBef>
              <a:spcAft>
                <a:spcPts val="0"/>
              </a:spcAft>
              <a:buNone/>
            </a:pPr>
            <a:r>
              <a:rPr lang="en" sz="1100">
                <a:latin typeface="Roboto"/>
                <a:ea typeface="Roboto"/>
                <a:cs typeface="Roboto"/>
                <a:sym typeface="Roboto"/>
              </a:rPr>
              <a:t>- User participation in forum discussions</a:t>
            </a:r>
            <a:endParaRPr sz="1100">
              <a:latin typeface="Roboto"/>
              <a:ea typeface="Roboto"/>
              <a:cs typeface="Roboto"/>
              <a:sym typeface="Roboto"/>
            </a:endParaRPr>
          </a:p>
          <a:p>
            <a:pPr indent="0" lvl="0" marL="0" rtl="0" algn="ctr">
              <a:spcBef>
                <a:spcPts val="0"/>
              </a:spcBef>
              <a:spcAft>
                <a:spcPts val="0"/>
              </a:spcAft>
              <a:buNone/>
            </a:pPr>
            <a:r>
              <a:rPr lang="en" sz="1100">
                <a:latin typeface="Roboto"/>
                <a:ea typeface="Roboto"/>
                <a:cs typeface="Roboto"/>
                <a:sym typeface="Roboto"/>
              </a:rPr>
              <a:t>- User rankings/badges </a:t>
            </a:r>
            <a:endParaRPr sz="1100">
              <a:latin typeface="Roboto"/>
              <a:ea typeface="Roboto"/>
              <a:cs typeface="Roboto"/>
              <a:sym typeface="Roboto"/>
            </a:endParaRPr>
          </a:p>
        </p:txBody>
      </p:sp>
      <p:sp>
        <p:nvSpPr>
          <p:cNvPr id="113" name="Google Shape;113;p16"/>
          <p:cNvSpPr txBox="1"/>
          <p:nvPr/>
        </p:nvSpPr>
        <p:spPr>
          <a:xfrm>
            <a:off x="7334950" y="3804225"/>
            <a:ext cx="1813500" cy="113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Roboto"/>
                <a:ea typeface="Roboto"/>
                <a:cs typeface="Roboto"/>
                <a:sym typeface="Roboto"/>
              </a:rPr>
              <a:t>- </a:t>
            </a:r>
            <a:r>
              <a:rPr lang="en" sz="1100">
                <a:latin typeface="Roboto"/>
                <a:ea typeface="Roboto"/>
                <a:cs typeface="Roboto"/>
                <a:sym typeface="Roboto"/>
              </a:rPr>
              <a:t>Algorithm or criteria for suggesting friends</a:t>
            </a:r>
            <a:endParaRPr sz="1100">
              <a:latin typeface="Roboto"/>
              <a:ea typeface="Roboto"/>
              <a:cs typeface="Roboto"/>
              <a:sym typeface="Roboto"/>
            </a:endParaRPr>
          </a:p>
          <a:p>
            <a:pPr indent="0" lvl="0" marL="0" rtl="0" algn="ctr">
              <a:spcBef>
                <a:spcPts val="0"/>
              </a:spcBef>
              <a:spcAft>
                <a:spcPts val="0"/>
              </a:spcAft>
              <a:buNone/>
            </a:pPr>
            <a:r>
              <a:rPr lang="en" sz="1100">
                <a:latin typeface="Roboto"/>
                <a:ea typeface="Roboto"/>
                <a:cs typeface="Roboto"/>
                <a:sym typeface="Roboto"/>
              </a:rPr>
              <a:t>- Matching process based on filtering user preferences</a:t>
            </a:r>
            <a:endParaRPr sz="1100">
              <a:latin typeface="Roboto"/>
              <a:ea typeface="Roboto"/>
              <a:cs typeface="Roboto"/>
              <a:sym typeface="Roboto"/>
            </a:endParaRPr>
          </a:p>
          <a:p>
            <a:pPr indent="0" lvl="0" marL="0" rtl="0" algn="ctr">
              <a:spcBef>
                <a:spcPts val="0"/>
              </a:spcBef>
              <a:spcAft>
                <a:spcPts val="0"/>
              </a:spcAft>
              <a:buNone/>
            </a:pPr>
            <a:r>
              <a:t/>
            </a:r>
            <a:endParaRPr sz="1100">
              <a:latin typeface="Roboto"/>
              <a:ea typeface="Roboto"/>
              <a:cs typeface="Roboto"/>
              <a:sym typeface="Roboto"/>
            </a:endParaRPr>
          </a:p>
          <a:p>
            <a:pPr indent="0" lvl="0" marL="0" rtl="0" algn="l">
              <a:spcBef>
                <a:spcPts val="0"/>
              </a:spcBef>
              <a:spcAft>
                <a:spcPts val="0"/>
              </a:spcAft>
              <a:buNone/>
            </a:pPr>
            <a:r>
              <a:t/>
            </a:r>
            <a:endParaRPr sz="1100">
              <a:latin typeface="Roboto"/>
              <a:ea typeface="Roboto"/>
              <a:cs typeface="Roboto"/>
              <a:sym typeface="Roboto"/>
            </a:endParaRPr>
          </a:p>
        </p:txBody>
      </p:sp>
      <p:sp>
        <p:nvSpPr>
          <p:cNvPr id="114" name="Google Shape;114;p16"/>
          <p:cNvSpPr txBox="1"/>
          <p:nvPr/>
        </p:nvSpPr>
        <p:spPr>
          <a:xfrm>
            <a:off x="1243900" y="3709925"/>
            <a:ext cx="2061900" cy="103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Roboto"/>
                <a:ea typeface="Roboto"/>
                <a:cs typeface="Roboto"/>
                <a:sym typeface="Roboto"/>
              </a:rPr>
              <a:t>- Calendar view for events.</a:t>
            </a:r>
            <a:endParaRPr sz="1100">
              <a:latin typeface="Roboto"/>
              <a:ea typeface="Roboto"/>
              <a:cs typeface="Roboto"/>
              <a:sym typeface="Roboto"/>
            </a:endParaRPr>
          </a:p>
          <a:p>
            <a:pPr indent="0" lvl="0" marL="0" rtl="0" algn="ctr">
              <a:spcBef>
                <a:spcPts val="0"/>
              </a:spcBef>
              <a:spcAft>
                <a:spcPts val="0"/>
              </a:spcAft>
              <a:buNone/>
            </a:pPr>
            <a:r>
              <a:rPr lang="en" sz="1100">
                <a:latin typeface="Roboto"/>
                <a:ea typeface="Roboto"/>
                <a:cs typeface="Roboto"/>
                <a:sym typeface="Roboto"/>
              </a:rPr>
              <a:t>- Event invitation system </a:t>
            </a:r>
            <a:endParaRPr sz="1100">
              <a:latin typeface="Roboto"/>
              <a:ea typeface="Roboto"/>
              <a:cs typeface="Roboto"/>
              <a:sym typeface="Roboto"/>
            </a:endParaRPr>
          </a:p>
          <a:p>
            <a:pPr indent="0" lvl="0" marL="0" rtl="0" algn="ctr">
              <a:spcBef>
                <a:spcPts val="0"/>
              </a:spcBef>
              <a:spcAft>
                <a:spcPts val="0"/>
              </a:spcAft>
              <a:buNone/>
            </a:pPr>
            <a:r>
              <a:rPr lang="en" sz="1100">
                <a:latin typeface="Roboto"/>
                <a:ea typeface="Roboto"/>
                <a:cs typeface="Roboto"/>
                <a:sym typeface="Roboto"/>
              </a:rPr>
              <a:t>- Notifications for scheduled events.</a:t>
            </a:r>
            <a:endParaRPr sz="1100">
              <a:latin typeface="Roboto"/>
              <a:ea typeface="Roboto"/>
              <a:cs typeface="Roboto"/>
              <a:sym typeface="Roboto"/>
            </a:endParaRPr>
          </a:p>
          <a:p>
            <a:pPr indent="0" lvl="0" marL="0" rtl="0" algn="ctr">
              <a:spcBef>
                <a:spcPts val="0"/>
              </a:spcBef>
              <a:spcAft>
                <a:spcPts val="0"/>
              </a:spcAft>
              <a:buNone/>
            </a:pPr>
            <a:r>
              <a:t/>
            </a:r>
            <a:endParaRPr sz="1100">
              <a:latin typeface="Roboto"/>
              <a:ea typeface="Roboto"/>
              <a:cs typeface="Roboto"/>
              <a:sym typeface="Roboto"/>
            </a:endParaRPr>
          </a:p>
          <a:p>
            <a:pPr indent="0" lvl="0" marL="0" rtl="0" algn="l">
              <a:spcBef>
                <a:spcPts val="0"/>
              </a:spcBef>
              <a:spcAft>
                <a:spcPts val="0"/>
              </a:spcAft>
              <a:buNone/>
            </a:pPr>
            <a:r>
              <a:t/>
            </a:r>
            <a:endParaRPr sz="1100">
              <a:latin typeface="Roboto"/>
              <a:ea typeface="Roboto"/>
              <a:cs typeface="Roboto"/>
              <a:sym typeface="Roboto"/>
            </a:endParaRPr>
          </a:p>
        </p:txBody>
      </p:sp>
      <p:sp>
        <p:nvSpPr>
          <p:cNvPr id="115" name="Google Shape;115;p16"/>
          <p:cNvSpPr txBox="1"/>
          <p:nvPr/>
        </p:nvSpPr>
        <p:spPr>
          <a:xfrm>
            <a:off x="4153325" y="3614525"/>
            <a:ext cx="2061900" cy="93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Roboto"/>
                <a:ea typeface="Roboto"/>
                <a:cs typeface="Roboto"/>
                <a:sym typeface="Roboto"/>
              </a:rPr>
              <a:t>More non-functional requirements:</a:t>
            </a:r>
            <a:endParaRPr sz="1100">
              <a:latin typeface="Roboto"/>
              <a:ea typeface="Roboto"/>
              <a:cs typeface="Roboto"/>
              <a:sym typeface="Roboto"/>
            </a:endParaRPr>
          </a:p>
          <a:p>
            <a:pPr indent="0" lvl="0" marL="0" rtl="0" algn="ctr">
              <a:spcBef>
                <a:spcPts val="0"/>
              </a:spcBef>
              <a:spcAft>
                <a:spcPts val="0"/>
              </a:spcAft>
              <a:buNone/>
            </a:pPr>
            <a:r>
              <a:rPr lang="en" sz="1100">
                <a:latin typeface="Roboto"/>
                <a:ea typeface="Roboto"/>
                <a:cs typeface="Roboto"/>
                <a:sym typeface="Roboto"/>
              </a:rPr>
              <a:t>- </a:t>
            </a:r>
            <a:r>
              <a:rPr lang="en" sz="1100">
                <a:latin typeface="Roboto"/>
                <a:ea typeface="Roboto"/>
                <a:cs typeface="Roboto"/>
                <a:sym typeface="Roboto"/>
              </a:rPr>
              <a:t>User data protection</a:t>
            </a:r>
            <a:endParaRPr sz="1100">
              <a:latin typeface="Roboto"/>
              <a:ea typeface="Roboto"/>
              <a:cs typeface="Roboto"/>
              <a:sym typeface="Roboto"/>
            </a:endParaRPr>
          </a:p>
          <a:p>
            <a:pPr indent="0" lvl="0" marL="0" rtl="0" algn="ctr">
              <a:spcBef>
                <a:spcPts val="0"/>
              </a:spcBef>
              <a:spcAft>
                <a:spcPts val="0"/>
              </a:spcAft>
              <a:buNone/>
            </a:pPr>
            <a:r>
              <a:rPr lang="en" sz="1100">
                <a:latin typeface="Roboto"/>
                <a:ea typeface="Roboto"/>
                <a:cs typeface="Roboto"/>
                <a:sym typeface="Roboto"/>
              </a:rPr>
              <a:t>- User-friendly design</a:t>
            </a:r>
            <a:endParaRPr sz="1100">
              <a:latin typeface="Roboto"/>
              <a:ea typeface="Roboto"/>
              <a:cs typeface="Roboto"/>
              <a:sym typeface="Roboto"/>
            </a:endParaRPr>
          </a:p>
          <a:p>
            <a:pPr indent="0" lvl="0" marL="0" rtl="0" algn="ctr">
              <a:spcBef>
                <a:spcPts val="0"/>
              </a:spcBef>
              <a:spcAft>
                <a:spcPts val="0"/>
              </a:spcAft>
              <a:buNone/>
            </a:pPr>
            <a:r>
              <a:rPr lang="en" sz="1100">
                <a:latin typeface="Roboto"/>
                <a:ea typeface="Roboto"/>
                <a:cs typeface="Roboto"/>
                <a:sym typeface="Roboto"/>
              </a:rPr>
              <a:t>- Disaster recovery</a:t>
            </a:r>
            <a:endParaRPr sz="1100">
              <a:latin typeface="Roboto"/>
              <a:ea typeface="Roboto"/>
              <a:cs typeface="Roboto"/>
              <a:sym typeface="Roboto"/>
            </a:endParaRPr>
          </a:p>
          <a:p>
            <a:pPr indent="0" lvl="0" marL="0" rtl="0" algn="ctr">
              <a:spcBef>
                <a:spcPts val="0"/>
              </a:spcBef>
              <a:spcAft>
                <a:spcPts val="0"/>
              </a:spcAft>
              <a:buNone/>
            </a:pPr>
            <a:r>
              <a:t/>
            </a:r>
            <a:endParaRPr sz="1100">
              <a:latin typeface="Roboto"/>
              <a:ea typeface="Roboto"/>
              <a:cs typeface="Roboto"/>
              <a:sym typeface="Roboto"/>
            </a:endParaRPr>
          </a:p>
          <a:p>
            <a:pPr indent="0" lvl="0" marL="0" rtl="0" algn="l">
              <a:spcBef>
                <a:spcPts val="0"/>
              </a:spcBef>
              <a:spcAft>
                <a:spcPts val="0"/>
              </a:spcAft>
              <a:buNone/>
            </a:pPr>
            <a:r>
              <a:t/>
            </a:r>
            <a:endParaRPr sz="1100">
              <a:latin typeface="Roboto"/>
              <a:ea typeface="Roboto"/>
              <a:cs typeface="Roboto"/>
              <a:sym typeface="Roboto"/>
            </a:endParaRPr>
          </a:p>
        </p:txBody>
      </p:sp>
      <p:pic>
        <p:nvPicPr>
          <p:cNvPr id="116" name="Google Shape;116;p16"/>
          <p:cNvPicPr preferRelativeResize="0"/>
          <p:nvPr/>
        </p:nvPicPr>
        <p:blipFill>
          <a:blip r:embed="rId8">
            <a:alphaModFix/>
          </a:blip>
          <a:stretch>
            <a:fillRect/>
          </a:stretch>
        </p:blipFill>
        <p:spPr>
          <a:xfrm>
            <a:off x="3261150" y="1944186"/>
            <a:ext cx="1067525" cy="1067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7"/>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Responsibilities</a:t>
            </a:r>
            <a:endParaRPr/>
          </a:p>
        </p:txBody>
      </p:sp>
      <p:sp>
        <p:nvSpPr>
          <p:cNvPr id="122" name="Google Shape;122;p17"/>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349250" lvl="0" marL="457200" rtl="0" algn="l">
              <a:lnSpc>
                <a:spcPct val="150000"/>
              </a:lnSpc>
              <a:spcBef>
                <a:spcPts val="0"/>
              </a:spcBef>
              <a:spcAft>
                <a:spcPts val="0"/>
              </a:spcAft>
              <a:buSzPts val="1900"/>
              <a:buChar char="●"/>
            </a:pPr>
            <a:r>
              <a:rPr lang="en" sz="1900"/>
              <a:t>Informational Team: Devika, Nayeli, and Mary</a:t>
            </a:r>
            <a:endParaRPr sz="1900"/>
          </a:p>
          <a:p>
            <a:pPr indent="-349250" lvl="0" marL="457200" rtl="0" algn="l">
              <a:lnSpc>
                <a:spcPct val="150000"/>
              </a:lnSpc>
              <a:spcBef>
                <a:spcPts val="0"/>
              </a:spcBef>
              <a:spcAft>
                <a:spcPts val="0"/>
              </a:spcAft>
              <a:buSzPts val="1900"/>
              <a:buChar char="●"/>
            </a:pPr>
            <a:r>
              <a:rPr lang="en" sz="1900"/>
              <a:t>Social Team: Kai, Johanna, and Prapti</a:t>
            </a:r>
            <a:endParaRPr sz="1900"/>
          </a:p>
        </p:txBody>
      </p:sp>
      <p:pic>
        <p:nvPicPr>
          <p:cNvPr id="123" name="Google Shape;123;p17"/>
          <p:cNvPicPr preferRelativeResize="0"/>
          <p:nvPr/>
        </p:nvPicPr>
        <p:blipFill>
          <a:blip r:embed="rId3">
            <a:alphaModFix/>
          </a:blip>
          <a:stretch>
            <a:fillRect/>
          </a:stretch>
        </p:blipFill>
        <p:spPr>
          <a:xfrm>
            <a:off x="6718573" y="1761498"/>
            <a:ext cx="1824575" cy="1824575"/>
          </a:xfrm>
          <a:prstGeom prst="rect">
            <a:avLst/>
          </a:prstGeom>
          <a:noFill/>
          <a:ln>
            <a:noFill/>
          </a:ln>
        </p:spPr>
      </p:pic>
      <p:pic>
        <p:nvPicPr>
          <p:cNvPr id="124" name="Google Shape;124;p17"/>
          <p:cNvPicPr preferRelativeResize="0"/>
          <p:nvPr/>
        </p:nvPicPr>
        <p:blipFill>
          <a:blip r:embed="rId4">
            <a:alphaModFix/>
          </a:blip>
          <a:stretch>
            <a:fillRect/>
          </a:stretch>
        </p:blipFill>
        <p:spPr>
          <a:xfrm>
            <a:off x="3915450" y="2944200"/>
            <a:ext cx="2386024" cy="18974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8"/>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Challenges + Strategies</a:t>
            </a:r>
            <a:endParaRPr/>
          </a:p>
        </p:txBody>
      </p:sp>
      <p:sp>
        <p:nvSpPr>
          <p:cNvPr id="130" name="Google Shape;130;p18"/>
          <p:cNvSpPr txBox="1"/>
          <p:nvPr>
            <p:ph idx="1" type="body"/>
          </p:nvPr>
        </p:nvSpPr>
        <p:spPr>
          <a:xfrm>
            <a:off x="471900" y="1919075"/>
            <a:ext cx="3999900" cy="2710200"/>
          </a:xfrm>
          <a:prstGeom prst="rect">
            <a:avLst/>
          </a:prstGeom>
        </p:spPr>
        <p:txBody>
          <a:bodyPr anchorCtr="0" anchor="t" bIns="91425" lIns="91425" spcFirstLastPara="1" rIns="91425" wrap="square" tIns="91425">
            <a:normAutofit/>
          </a:bodyPr>
          <a:lstStyle/>
          <a:p>
            <a:pPr indent="-327025" lvl="0" marL="457200" rtl="0" algn="l">
              <a:spcBef>
                <a:spcPts val="0"/>
              </a:spcBef>
              <a:spcAft>
                <a:spcPts val="0"/>
              </a:spcAft>
              <a:buSzPts val="1550"/>
              <a:buAutoNum type="arabicPeriod"/>
            </a:pPr>
            <a:r>
              <a:rPr lang="en" sz="1550"/>
              <a:t>Limited Domain Knowledge</a:t>
            </a:r>
            <a:endParaRPr sz="1550"/>
          </a:p>
          <a:p>
            <a:pPr indent="-327025" lvl="0" marL="457200" rtl="0" algn="l">
              <a:spcBef>
                <a:spcPts val="0"/>
              </a:spcBef>
              <a:spcAft>
                <a:spcPts val="0"/>
              </a:spcAft>
              <a:buSzPts val="1550"/>
              <a:buAutoNum type="arabicPeriod"/>
            </a:pPr>
            <a:r>
              <a:rPr lang="en" sz="1550"/>
              <a:t>Data collection and Maintenance</a:t>
            </a:r>
            <a:endParaRPr sz="1550"/>
          </a:p>
          <a:p>
            <a:pPr indent="-327025" lvl="0" marL="457200" rtl="0" algn="l">
              <a:spcBef>
                <a:spcPts val="0"/>
              </a:spcBef>
              <a:spcAft>
                <a:spcPts val="0"/>
              </a:spcAft>
              <a:buSzPts val="1550"/>
              <a:buAutoNum type="arabicPeriod"/>
            </a:pPr>
            <a:r>
              <a:rPr lang="en" sz="1550"/>
              <a:t>Complex algorithms for matching buddies</a:t>
            </a:r>
            <a:endParaRPr sz="1550"/>
          </a:p>
          <a:p>
            <a:pPr indent="-327025" lvl="0" marL="457200" rtl="0" algn="l">
              <a:spcBef>
                <a:spcPts val="0"/>
              </a:spcBef>
              <a:spcAft>
                <a:spcPts val="0"/>
              </a:spcAft>
              <a:buSzPts val="1550"/>
              <a:buAutoNum type="arabicPeriod"/>
            </a:pPr>
            <a:r>
              <a:rPr lang="en" sz="1550"/>
              <a:t>User privacy</a:t>
            </a:r>
            <a:endParaRPr sz="1550"/>
          </a:p>
          <a:p>
            <a:pPr indent="-327025" lvl="0" marL="457200" rtl="0" algn="l">
              <a:spcBef>
                <a:spcPts val="0"/>
              </a:spcBef>
              <a:spcAft>
                <a:spcPts val="0"/>
              </a:spcAft>
              <a:buSzPts val="1550"/>
              <a:buAutoNum type="arabicPeriod"/>
            </a:pPr>
            <a:r>
              <a:rPr lang="en" sz="1550"/>
              <a:t>User engagement and retention</a:t>
            </a:r>
            <a:endParaRPr sz="1550"/>
          </a:p>
          <a:p>
            <a:pPr indent="-327025" lvl="0" marL="457200" rtl="0" algn="l">
              <a:spcBef>
                <a:spcPts val="0"/>
              </a:spcBef>
              <a:spcAft>
                <a:spcPts val="0"/>
              </a:spcAft>
              <a:buSzPts val="1550"/>
              <a:buAutoNum type="arabicPeriod"/>
            </a:pPr>
            <a:r>
              <a:rPr lang="en" sz="1550"/>
              <a:t>User safety</a:t>
            </a:r>
            <a:endParaRPr sz="1550"/>
          </a:p>
          <a:p>
            <a:pPr indent="0" lvl="0" marL="457200" rtl="0" algn="l">
              <a:spcBef>
                <a:spcPts val="1200"/>
              </a:spcBef>
              <a:spcAft>
                <a:spcPts val="1200"/>
              </a:spcAft>
              <a:buNone/>
            </a:pPr>
            <a:r>
              <a:t/>
            </a:r>
            <a:endParaRPr sz="1550"/>
          </a:p>
        </p:txBody>
      </p:sp>
      <p:sp>
        <p:nvSpPr>
          <p:cNvPr id="131" name="Google Shape;131;p18"/>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327025" lvl="0" marL="457200" rtl="0" algn="l">
              <a:spcBef>
                <a:spcPts val="0"/>
              </a:spcBef>
              <a:spcAft>
                <a:spcPts val="0"/>
              </a:spcAft>
              <a:buSzPts val="1550"/>
              <a:buAutoNum type="arabicPeriod"/>
            </a:pPr>
            <a:r>
              <a:rPr lang="en" sz="1550"/>
              <a:t>Collaborate with local hiking groups, local hiking events, outdoor clubs, etc.</a:t>
            </a:r>
            <a:endParaRPr sz="1550"/>
          </a:p>
          <a:p>
            <a:pPr indent="-327025" lvl="0" marL="457200" rtl="0" algn="l">
              <a:spcBef>
                <a:spcPts val="0"/>
              </a:spcBef>
              <a:spcAft>
                <a:spcPts val="0"/>
              </a:spcAft>
              <a:buSzPts val="1550"/>
              <a:buAutoNum type="arabicPeriod"/>
            </a:pPr>
            <a:r>
              <a:rPr lang="en" sz="1550"/>
              <a:t>Automate data collection and use of APIs</a:t>
            </a:r>
            <a:endParaRPr sz="1550"/>
          </a:p>
          <a:p>
            <a:pPr indent="-327025" lvl="0" marL="457200" rtl="0" algn="l">
              <a:spcBef>
                <a:spcPts val="0"/>
              </a:spcBef>
              <a:spcAft>
                <a:spcPts val="0"/>
              </a:spcAft>
              <a:buSzPts val="1550"/>
              <a:buAutoNum type="arabicPeriod"/>
            </a:pPr>
            <a:r>
              <a:rPr lang="en" sz="1550"/>
              <a:t>Research existing algorithms</a:t>
            </a:r>
            <a:endParaRPr sz="1550"/>
          </a:p>
          <a:p>
            <a:pPr indent="-327025" lvl="0" marL="457200" rtl="0" algn="l">
              <a:spcBef>
                <a:spcPts val="0"/>
              </a:spcBef>
              <a:spcAft>
                <a:spcPts val="0"/>
              </a:spcAft>
              <a:buSzPts val="1550"/>
              <a:buAutoNum type="arabicPeriod"/>
            </a:pPr>
            <a:r>
              <a:rPr lang="en" sz="1550"/>
              <a:t>Implementing strict privacy controls</a:t>
            </a:r>
            <a:endParaRPr sz="1550"/>
          </a:p>
          <a:p>
            <a:pPr indent="-327025" lvl="0" marL="457200" rtl="0" algn="l">
              <a:spcBef>
                <a:spcPts val="0"/>
              </a:spcBef>
              <a:spcAft>
                <a:spcPts val="0"/>
              </a:spcAft>
              <a:buSzPts val="1550"/>
              <a:buAutoNum type="arabicPeriod"/>
            </a:pPr>
            <a:r>
              <a:rPr lang="en" sz="1550"/>
              <a:t>User-friendly design and implement gamification elements</a:t>
            </a:r>
            <a:endParaRPr sz="1550"/>
          </a:p>
          <a:p>
            <a:pPr indent="-327025" lvl="0" marL="457200" rtl="0" algn="l">
              <a:spcBef>
                <a:spcPts val="0"/>
              </a:spcBef>
              <a:spcAft>
                <a:spcPts val="0"/>
              </a:spcAft>
              <a:buSzPts val="1550"/>
              <a:buAutoNum type="arabicPeriod"/>
            </a:pPr>
            <a:r>
              <a:rPr lang="en" sz="1550"/>
              <a:t>Educating the users</a:t>
            </a:r>
            <a:endParaRPr sz="155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